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07" r:id="rId2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  <p15:guide id="5" orient="horz" pos="3004">
          <p15:clr>
            <a:srgbClr val="A4A3A4"/>
          </p15:clr>
        </p15:guide>
        <p15:guide id="6" orient="horz" pos="2909">
          <p15:clr>
            <a:srgbClr val="A4A3A4"/>
          </p15:clr>
        </p15:guide>
        <p15:guide id="7" pos="2284">
          <p15:clr>
            <a:srgbClr val="A4A3A4"/>
          </p15:clr>
        </p15:guide>
        <p15:guide id="8" pos="218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olyn Washburn" initials="C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3943" autoAdjust="0"/>
  </p:normalViewPr>
  <p:slideViewPr>
    <p:cSldViewPr snapToGrid="0" snapToObjects="1">
      <p:cViewPr varScale="1">
        <p:scale>
          <a:sx n="76" d="100"/>
          <a:sy n="76" d="100"/>
        </p:scale>
        <p:origin x="341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59" d="100"/>
          <a:sy n="59" d="100"/>
        </p:scale>
        <p:origin x="-2026" y="-62"/>
      </p:cViewPr>
      <p:guideLst>
        <p:guide orient="horz" pos="3024"/>
        <p:guide pos="2304"/>
        <p:guide orient="horz" pos="2928"/>
        <p:guide pos="2208"/>
        <p:guide orient="horz" pos="3004"/>
        <p:guide orient="horz" pos="2909"/>
        <p:guide pos="2284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69" tIns="46235" rIns="92469" bIns="4623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69" tIns="46235" rIns="92469" bIns="46235" rtlCol="0"/>
          <a:lstStyle>
            <a:lvl1pPr algn="r">
              <a:defRPr sz="1200"/>
            </a:lvl1pPr>
          </a:lstStyle>
          <a:p>
            <a:fld id="{8585CF96-603A-41F8-8E78-483E7325AEAD}" type="datetimeFigureOut">
              <a:rPr lang="en-US" smtClean="0"/>
              <a:pPr/>
              <a:t>2/8/2019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69" tIns="46235" rIns="92469" bIns="4623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69" tIns="46235" rIns="92469" bIns="4623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1804"/>
          </a:xfrm>
          <a:prstGeom prst="rect">
            <a:avLst/>
          </a:prstGeom>
        </p:spPr>
        <p:txBody>
          <a:bodyPr vert="horz" lIns="92469" tIns="46235" rIns="92469" bIns="4623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1804"/>
          </a:xfrm>
          <a:prstGeom prst="rect">
            <a:avLst/>
          </a:prstGeom>
        </p:spPr>
        <p:txBody>
          <a:bodyPr vert="horz" lIns="92469" tIns="46235" rIns="92469" bIns="46235" rtlCol="0" anchor="b"/>
          <a:lstStyle>
            <a:lvl1pPr algn="r">
              <a:defRPr sz="1200"/>
            </a:lvl1pPr>
          </a:lstStyle>
          <a:p>
            <a:fld id="{54CC37B0-1FBA-4F2E-B51E-EF509A309C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586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288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4343400" cy="2060575"/>
          </a:xfrm>
        </p:spPr>
        <p:txBody>
          <a:bodyPr anchor="b" anchorCtr="0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638800"/>
            <a:ext cx="5334000" cy="533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5A18-16A8-4FC3-83D4-CC40E4187182}" type="datetime1">
              <a:rPr lang="en-US" smtClean="0"/>
              <a:pPr/>
              <a:t>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1126-4D1A-4478-B92A-23C078296B7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one city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28" y="215839"/>
            <a:ext cx="1121528" cy="111270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FA672-2A31-42AA-A395-5D0BEBE54B2C}" type="datetime1">
              <a:rPr lang="en-US" smtClean="0"/>
              <a:pPr/>
              <a:t>2/8/2019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1126-4D1A-4478-B92A-23C078296B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76800" cy="1143000"/>
          </a:xfrm>
        </p:spPr>
        <p:txBody>
          <a:bodyPr anchor="ctr" anchorCtr="0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AA38-6AAE-4D34-ABD3-717B45EC5114}" type="datetime1">
              <a:rPr lang="en-US" smtClean="0"/>
              <a:pPr/>
              <a:t>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1126-4D1A-4478-B92A-23C078296B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Autofit/>
          </a:bodyPr>
          <a:lstStyle>
            <a:lvl1pPr algn="l">
              <a:defRPr sz="44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EEA38-53B8-4B96-B8A1-F9FD7CFEE61C}" type="datetime1">
              <a:rPr lang="en-US" smtClean="0"/>
              <a:pPr/>
              <a:t>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1126-4D1A-4478-B92A-23C078296B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nd Content [V]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274638"/>
            <a:ext cx="5257800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00" y="1600200"/>
            <a:ext cx="52578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0ED6-E42E-4EC8-80B8-28EB5E42B36C}" type="datetime1">
              <a:rPr lang="en-US" smtClean="0"/>
              <a:pPr/>
              <a:t>2/8/2019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066818" cy="365125"/>
          </a:xfrm>
        </p:spPr>
        <p:txBody>
          <a:bodyPr/>
          <a:lstStyle/>
          <a:p>
            <a:fld id="{8C111126-4D1A-4478-B92A-23C07829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6934" y="0"/>
            <a:ext cx="3200400" cy="61722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[H]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92200" y="274638"/>
            <a:ext cx="7518400" cy="690562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724400"/>
            <a:ext cx="8153400" cy="1401763"/>
          </a:xfrm>
        </p:spPr>
        <p:txBody>
          <a:bodyPr numCol="2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1D165227-3168-46EF-A283-57B8C3092637}" type="datetime1">
              <a:rPr lang="en-US" smtClean="0"/>
              <a:pPr/>
              <a:t>2/8/2019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066818" cy="365125"/>
          </a:xfrm>
        </p:spPr>
        <p:txBody>
          <a:bodyPr/>
          <a:lstStyle/>
          <a:p>
            <a:fld id="{8C111126-4D1A-4478-B92A-23C07829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0" y="1176867"/>
            <a:ext cx="9144000" cy="3445934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34" y="304800"/>
            <a:ext cx="3200400" cy="1143000"/>
          </a:xfrm>
        </p:spPr>
        <p:txBody>
          <a:bodyPr lIns="182880" rIns="182880">
            <a:norm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00" y="304800"/>
            <a:ext cx="5257800" cy="5821363"/>
          </a:xfrm>
        </p:spPr>
        <p:txBody>
          <a:bodyPr anchor="b" anchorCtr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686BA-8835-4247-BF2E-A5B27958D9C0}" type="datetime1">
              <a:rPr lang="en-US" smtClean="0"/>
              <a:pPr/>
              <a:t>2/8/2019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057400" cy="365125"/>
          </a:xfrm>
        </p:spPr>
        <p:txBody>
          <a:bodyPr/>
          <a:lstStyle/>
          <a:p>
            <a:fld id="{8C111126-4D1A-4478-B92A-23C07829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6934" y="1600200"/>
            <a:ext cx="3200400" cy="4572000"/>
          </a:xfrm>
        </p:spPr>
        <p:txBody>
          <a:bodyPr lIns="182880" rIns="18288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200"/>
            <a:ext cx="5486400" cy="38893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94078-D49E-4CE2-9B99-12903EE67948}" type="datetime1">
              <a:rPr lang="en-US" smtClean="0"/>
              <a:pPr/>
              <a:t>2/8/2019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1126-4D1A-4478-B92A-23C078296B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s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92200" y="274638"/>
            <a:ext cx="7518400" cy="690562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50AEFB3-0237-4398-BD90-ED741DC1ECC1}" type="datetime1">
              <a:rPr lang="en-US" smtClean="0"/>
              <a:pPr/>
              <a:t>2/8/2019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066818" cy="365125"/>
          </a:xfrm>
        </p:spPr>
        <p:txBody>
          <a:bodyPr/>
          <a:lstStyle/>
          <a:p>
            <a:fld id="{8C111126-4D1A-4478-B92A-23C07829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0" y="1176866"/>
            <a:ext cx="4572000" cy="4969933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572000" y="1176866"/>
            <a:ext cx="2286000" cy="2455862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4572000" y="3632200"/>
            <a:ext cx="4572000" cy="25146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6"/>
          </p:nvPr>
        </p:nvSpPr>
        <p:spPr>
          <a:xfrm>
            <a:off x="6858000" y="1176338"/>
            <a:ext cx="2286000" cy="2455862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oga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10975-DB73-4E0B-ADFB-5482DEF4797A}" type="datetime1">
              <a:rPr lang="en-US" smtClean="0"/>
              <a:pPr/>
              <a:t>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11126-4D1A-4478-B92A-23C078296B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  <p:sldLayoutId id="2147483670" r:id="rId5"/>
    <p:sldLayoutId id="2147483664" r:id="rId6"/>
    <p:sldLayoutId id="2147483666" r:id="rId7"/>
    <p:sldLayoutId id="2147483671" r:id="rId8"/>
    <p:sldLayoutId id="2147483667" r:id="rId9"/>
    <p:sldLayoutId id="2147483668" r:id="rId10"/>
    <p:sldLayoutId id="214748366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221866" y="1103628"/>
            <a:ext cx="5523908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400" b="1" u="sng" dirty="0">
                <a:latin typeface="Calibri" pitchFamily="34" charset="0"/>
              </a:rPr>
              <a:t>Purpose And Need: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Improve safety at congested intersection identified and </a:t>
            </a:r>
            <a:r>
              <a:rPr lang="en-US" sz="1400" dirty="0">
                <a:latin typeface="Calibri" pitchFamily="34" charset="0"/>
              </a:rPr>
              <a:t>initiated by Road Safety Audit</a:t>
            </a:r>
          </a:p>
          <a:p>
            <a:endParaRPr lang="en-US" sz="1400" b="1" u="sng" dirty="0">
              <a:latin typeface="Calibri" pitchFamily="34" charset="0"/>
            </a:endParaRPr>
          </a:p>
          <a:p>
            <a:r>
              <a:rPr lang="en-US" sz="1400" b="1" u="sng" dirty="0">
                <a:latin typeface="Calibri" pitchFamily="34" charset="0"/>
              </a:rPr>
              <a:t>Project Scope:</a:t>
            </a:r>
            <a:endParaRPr lang="en-US" sz="1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Reconfigure five-legged intersection and upgrade traffic signals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Conversion of 4</a:t>
            </a:r>
            <a:r>
              <a:rPr lang="en-US" sz="1400" baseline="30000" dirty="0"/>
              <a:t>th</a:t>
            </a:r>
            <a:r>
              <a:rPr lang="en-US" sz="1400" dirty="0"/>
              <a:t> Street to a southbound one way street.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Improve pedestrian and bicycle safety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Upgrade street lights on all approaches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Install additional landscaping</a:t>
            </a:r>
          </a:p>
          <a:p>
            <a:endParaRPr lang="en-US" sz="1400" b="1" u="sng" dirty="0">
              <a:latin typeface="Calibri" pitchFamily="34" charset="0"/>
            </a:endParaRPr>
          </a:p>
          <a:p>
            <a:r>
              <a:rPr lang="en-US" sz="1400" b="1" u="sng" dirty="0">
                <a:latin typeface="Calibri" pitchFamily="34" charset="0"/>
              </a:rPr>
              <a:t>Project Status:</a:t>
            </a:r>
            <a:r>
              <a:rPr lang="en-US" sz="1400" dirty="0">
                <a:latin typeface="Calibri" pitchFamily="34" charset="0"/>
              </a:rPr>
              <a:t> </a:t>
            </a:r>
            <a:r>
              <a:rPr lang="en-US" sz="1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Project advertised for construction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45759" y="107330"/>
            <a:ext cx="8544953" cy="51123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>
                <a:latin typeface="Calibri" pitchFamily="34" charset="0"/>
              </a:rPr>
              <a:t>4</a:t>
            </a:r>
            <a:r>
              <a:rPr lang="en-US" sz="2400" b="1" baseline="30000" dirty="0">
                <a:latin typeface="Calibri" pitchFamily="34" charset="0"/>
              </a:rPr>
              <a:t>th </a:t>
            </a:r>
            <a:r>
              <a:rPr lang="en-US" sz="2400" b="1" dirty="0">
                <a:latin typeface="Calibri" pitchFamily="34" charset="0"/>
              </a:rPr>
              <a:t>Street/Cedar Street/Blair Road Intersection Improvement, NW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65455" y="4078037"/>
            <a:ext cx="4272477" cy="351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11000"/>
              <a:tabLst>
                <a:tab pos="6172200" algn="l"/>
                <a:tab pos="8286750" algn="r"/>
              </a:tabLst>
              <a:defRPr/>
            </a:pPr>
            <a:r>
              <a:rPr lang="en-US" sz="1400" b="1" u="sng" dirty="0">
                <a:latin typeface="Calibri" pitchFamily="34" charset="0"/>
              </a:rPr>
              <a:t>Project Schedule:</a:t>
            </a:r>
            <a:endParaRPr lang="en-US" sz="1400" dirty="0"/>
          </a:p>
          <a:p>
            <a:pPr>
              <a:buSzPct val="111000"/>
              <a:tabLst>
                <a:tab pos="6172200" algn="l"/>
                <a:tab pos="8286750" algn="r"/>
              </a:tabLst>
              <a:defRPr/>
            </a:pPr>
            <a:endParaRPr lang="en-US" sz="1400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1866" y="5569877"/>
            <a:ext cx="375786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400" b="1" u="sng" dirty="0">
                <a:latin typeface="Calibri" pitchFamily="34" charset="0"/>
              </a:rPr>
              <a:t>Project Budget: $2M (Construction)</a:t>
            </a:r>
            <a:endParaRPr lang="en-US" sz="1400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34128" y="1103628"/>
            <a:ext cx="2750298" cy="206272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53567" y="3726791"/>
            <a:ext cx="2911420" cy="2183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448838"/>
              </p:ext>
            </p:extLst>
          </p:nvPr>
        </p:nvGraphicFramePr>
        <p:xfrm>
          <a:off x="265455" y="4429837"/>
          <a:ext cx="3891695" cy="831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85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3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45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Project advertised for bids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solidFill>
                            <a:schemeClr val="tx1"/>
                          </a:solidFill>
                        </a:rPr>
                        <a:t>January 2019</a:t>
                      </a:r>
                      <a:r>
                        <a:rPr lang="en-US" sz="1200" b="1" dirty="0"/>
                        <a:t>2018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4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Notice to Proceed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Summer 2019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5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Construction Complete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Spring 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3457363"/>
      </p:ext>
    </p:extLst>
  </p:cSld>
  <p:clrMapOvr>
    <a:masterClrMapping/>
  </p:clrMapOvr>
</p:sld>
</file>

<file path=ppt/theme/theme1.xml><?xml version="1.0" encoding="utf-8"?>
<a:theme xmlns:a="http://schemas.openxmlformats.org/drawingml/2006/main" name="DDOT_Presentation_Theme_ver3">
  <a:themeElements>
    <a:clrScheme name="DDOT">
      <a:dk1>
        <a:srgbClr val="181818"/>
      </a:dk1>
      <a:lt1>
        <a:srgbClr val="FFFFFF"/>
      </a:lt1>
      <a:dk2>
        <a:srgbClr val="293E6B"/>
      </a:dk2>
      <a:lt2>
        <a:srgbClr val="FFFFFF"/>
      </a:lt2>
      <a:accent1>
        <a:srgbClr val="293E6B"/>
      </a:accent1>
      <a:accent2>
        <a:srgbClr val="F32837"/>
      </a:accent2>
      <a:accent3>
        <a:srgbClr val="B3B3B3"/>
      </a:accent3>
      <a:accent4>
        <a:srgbClr val="96AAD6"/>
      </a:accent4>
      <a:accent5>
        <a:srgbClr val="F77D87"/>
      </a:accent5>
      <a:accent6>
        <a:srgbClr val="7F7F7F"/>
      </a:accent6>
      <a:hlink>
        <a:srgbClr val="F32837"/>
      </a:hlink>
      <a:folHlink>
        <a:srgbClr val="F3283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DDOT_Presentation_Theme_ver3</Template>
  <TotalTime>4451</TotalTime>
  <Words>96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DDOT_Presentation_Theme_ver3</vt:lpstr>
      <vt:lpstr>PowerPoint Presentation</vt:lpstr>
    </vt:vector>
  </TitlesOfParts>
  <Company>Fleishman-Hillard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Fleishman-Hillard</dc:creator>
  <cp:lastModifiedBy>Erin Palmer</cp:lastModifiedBy>
  <cp:revision>135</cp:revision>
  <cp:lastPrinted>2019-01-24T15:27:48Z</cp:lastPrinted>
  <dcterms:created xsi:type="dcterms:W3CDTF">2014-02-19T22:23:02Z</dcterms:created>
  <dcterms:modified xsi:type="dcterms:W3CDTF">2019-02-08T16:17:30Z</dcterms:modified>
</cp:coreProperties>
</file>